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394" r:id="rId5"/>
    <p:sldId id="353" r:id="rId6"/>
    <p:sldId id="395" r:id="rId7"/>
    <p:sldId id="424" r:id="rId8"/>
    <p:sldId id="421" r:id="rId9"/>
    <p:sldId id="397" r:id="rId10"/>
    <p:sldId id="422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23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 varScale="1">
        <p:scale>
          <a:sx n="89" d="100"/>
          <a:sy n="89" d="100"/>
        </p:scale>
        <p:origin x="403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hp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hyperlink" Target="http://shop.oreilly.com/product/9781565926103.do" TargetMode="External"/><Relationship Id="rId7" Type="http://schemas.openxmlformats.org/officeDocument/2006/relationships/image" Target="../media/image55.jpg"/><Relationship Id="rId2" Type="http://schemas.openxmlformats.org/officeDocument/2006/relationships/hyperlink" Target="http://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hyperlink" Target="http://www.wrox.com/WileyCDA/WroxTitle/Beginning-PHP5-Apache-and-MySQL-Web-Development.productCd-0764579665.html" TargetMode="External"/><Relationship Id="rId4" Type="http://schemas.openxmlformats.org/officeDocument/2006/relationships/hyperlink" Target="http://www.amazon.com/MySQL-Development-Edition-Developers-Library/dp/03218338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2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softuni.bg/trainings/fasttracks/details/1033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197143"/>
            <a:ext cx="3200400" cy="168421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</a:t>
            </a:r>
            <a:r>
              <a:rPr lang="en-US" sz="3200" dirty="0" smtClean="0"/>
              <a:t>Engineer at </a:t>
            </a:r>
            <a:r>
              <a:rPr lang="en-US" sz="3200" dirty="0" err="1" smtClean="0"/>
              <a:t>Obecto</a:t>
            </a:r>
            <a:endParaRPr lang="en-US" sz="3200" dirty="0"/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5" title="Software University">
            <a:hlinkClick r:id="rId2" tooltip="Software University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7654" y="13716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/>
              <a:t>Volunteer </a:t>
            </a:r>
            <a:r>
              <a:rPr lang="en-US" dirty="0" smtClean="0"/>
              <a:t>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Nov-Dec 2014</a:t>
            </a:r>
          </a:p>
          <a:p>
            <a:pPr>
              <a:lnSpc>
                <a:spcPct val="110000"/>
              </a:lnSpc>
            </a:pPr>
            <a:r>
              <a:rPr lang="en-US" dirty="0"/>
              <a:t>Teamwork defense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 Dec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21, 22 Dec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PHP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76" y="3429000"/>
            <a:ext cx="4244642" cy="2362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Understand how the Web really </a:t>
            </a:r>
            <a:r>
              <a:rPr lang="en-GB" dirty="0" smtClean="0"/>
              <a:t>works</a:t>
            </a:r>
          </a:p>
          <a:p>
            <a:pPr>
              <a:lnSpc>
                <a:spcPct val="110000"/>
              </a:lnSpc>
            </a:pPr>
            <a:r>
              <a:rPr lang="en-GB" dirty="0"/>
              <a:t>PHP codes runs </a:t>
            </a:r>
            <a:r>
              <a:rPr lang="en-GB" dirty="0" smtClean="0"/>
              <a:t>fast because </a:t>
            </a:r>
            <a:r>
              <a:rPr lang="en-GB" dirty="0"/>
              <a:t>it runs in its own memory space</a:t>
            </a:r>
          </a:p>
          <a:p>
            <a:pPr fontAlgn="base">
              <a:lnSpc>
                <a:spcPct val="110000"/>
              </a:lnSpc>
            </a:pPr>
            <a:r>
              <a:rPr lang="en-GB" dirty="0"/>
              <a:t>You have thousands of PHP applications to choose </a:t>
            </a:r>
            <a:r>
              <a:rPr lang="en-GB" dirty="0" smtClean="0"/>
              <a:t>from</a:t>
            </a:r>
          </a:p>
          <a:p>
            <a:pPr lvl="1" fontAlgn="base">
              <a:lnSpc>
                <a:spcPct val="110000"/>
              </a:lnSpc>
            </a:pPr>
            <a:r>
              <a:rPr lang="en-GB" dirty="0" smtClean="0"/>
              <a:t>Facebook, Twitter, Wikipedia, WordPress, Drupal, Joomla…</a:t>
            </a:r>
          </a:p>
          <a:p>
            <a:pPr lvl="1" fontAlgn="base">
              <a:lnSpc>
                <a:spcPct val="110000"/>
              </a:lnSpc>
            </a:pPr>
            <a:r>
              <a:rPr lang="en-GB" dirty="0"/>
              <a:t>You can use </a:t>
            </a:r>
            <a:r>
              <a:rPr lang="en-GB" dirty="0" smtClean="0"/>
              <a:t>PHP</a:t>
            </a:r>
            <a:r>
              <a:rPr lang="en-GB" dirty="0"/>
              <a:t> to extend existing </a:t>
            </a:r>
            <a:r>
              <a:rPr lang="en-GB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GB" dirty="0"/>
              <a:t>PHP is </a:t>
            </a:r>
            <a:r>
              <a:rPr lang="en-GB" dirty="0" smtClean="0"/>
              <a:t>the </a:t>
            </a:r>
            <a:r>
              <a:rPr lang="en-GB" dirty="0"/>
              <a:t>most widely used server-side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programming</a:t>
            </a:r>
            <a:r>
              <a:rPr lang="en-GB" dirty="0"/>
              <a:t> </a:t>
            </a:r>
            <a:r>
              <a:rPr lang="en-GB" dirty="0" smtClean="0"/>
              <a:t>language.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</a:t>
            </a:r>
            <a:r>
              <a:rPr lang="en-GB" dirty="0"/>
              <a:t> is </a:t>
            </a:r>
            <a:r>
              <a:rPr lang="en-GB" dirty="0" smtClean="0"/>
              <a:t>open source (</a:t>
            </a:r>
            <a:r>
              <a:rPr lang="en-GB" dirty="0"/>
              <a:t>freely available for use</a:t>
            </a:r>
            <a:r>
              <a:rPr lang="en-GB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 is platform independent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Supports all major web servers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11" y="3816758"/>
            <a:ext cx="3224100" cy="2708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"PHP Basics</a:t>
            </a:r>
            <a:r>
              <a:rPr lang="en-US" dirty="0"/>
              <a:t>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5 </a:t>
            </a:r>
            <a:r>
              <a:rPr lang="en-US" dirty="0" smtClean="0"/>
              <a:t>hours</a:t>
            </a:r>
          </a:p>
          <a:p>
            <a:pPr lvl="1"/>
            <a:r>
              <a:rPr lang="en-US" dirty="0"/>
              <a:t>Loops – </a:t>
            </a:r>
            <a:r>
              <a:rPr lang="en-US" dirty="0" smtClean="0"/>
              <a:t>Input with forms</a:t>
            </a:r>
          </a:p>
          <a:p>
            <a:pPr lvl="1"/>
            <a:r>
              <a:rPr lang="en-US" dirty="0" smtClean="0"/>
              <a:t>Strings – Input with forms, HTML output</a:t>
            </a:r>
          </a:p>
          <a:p>
            <a:pPr lvl="1"/>
            <a:r>
              <a:rPr lang="en-US" dirty="0" smtClean="0"/>
              <a:t>Forms validation – Input with forms, JSON output</a:t>
            </a:r>
          </a:p>
          <a:p>
            <a:pPr lvl="1"/>
            <a:r>
              <a:rPr lang="en-US" dirty="0" smtClean="0"/>
              <a:t>Associative arrays – JSON input</a:t>
            </a:r>
            <a:r>
              <a:rPr lang="en-US" smtClean="0"/>
              <a:t>, JSON </a:t>
            </a:r>
            <a:r>
              <a:rPr lang="en-US" dirty="0" smtClean="0"/>
              <a:t>output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should code </a:t>
            </a:r>
            <a:r>
              <a:rPr lang="en-US" dirty="0" smtClean="0"/>
              <a:t>in PHP</a:t>
            </a:r>
            <a:endParaRPr lang="en-US" dirty="0"/>
          </a:p>
          <a:p>
            <a:r>
              <a:rPr lang="en-US" dirty="0" smtClean="0"/>
              <a:t>Automated judge system with real-time feedback</a:t>
            </a:r>
          </a:p>
          <a:p>
            <a:pPr lvl="1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828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505200"/>
            <a:ext cx="3467100" cy="2311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" dist="88900" dir="54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PHP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https://softuni.bg/courses/php-basics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Official Site and Documentation</a:t>
            </a:r>
            <a:endParaRPr lang="en-US" sz="36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php.net</a:t>
            </a:r>
            <a:endParaRPr lang="en-US" sz="3600" dirty="0" smtClean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3"/>
              </a:rPr>
              <a:t>Programming PHP</a:t>
            </a:r>
            <a:endParaRPr lang="en-US" sz="3600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PHP and MySQL Web </a:t>
            </a:r>
            <a:r>
              <a:rPr lang="en-US" sz="3600" dirty="0" smtClean="0">
                <a:hlinkClick r:id="rId4"/>
              </a:rPr>
              <a:t>Development</a:t>
            </a:r>
            <a:endParaRPr lang="en-US" sz="3600" dirty="0" smtClean="0">
              <a:hlinkClick r:id="rId5"/>
            </a:endParaRP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5"/>
              </a:rPr>
              <a:t>Beginning PHP5, Apache, MySQL Web Development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Resources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09800"/>
            <a:ext cx="148929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27" y="2199166"/>
            <a:ext cx="1543578" cy="195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05" y="2209800"/>
            <a:ext cx="1524572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PHP Basics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462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PHP/MySQL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 smtClean="0"/>
              <a:t>SoftUni </a:t>
            </a:r>
            <a:r>
              <a:rPr lang="en-US" sz="2000" dirty="0" smtClean="0"/>
              <a:t>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rgbClr val="F0A22E"/>
                  </a:solidFill>
                </a:rPr>
                <a:t>PHP Basics</a:t>
              </a:r>
              <a:endParaRPr lang="bg-BG" sz="22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4</a:t>
              </a:r>
              <a:r>
                <a:rPr lang="en-US" sz="1600" b="1" dirty="0">
                  <a:solidFill>
                    <a:srgbClr val="F0A22E"/>
                  </a:solidFill>
                </a:rPr>
                <a:t> times</a:t>
              </a:r>
              <a:r>
                <a:rPr lang="bg-BG" sz="1600" b="1" dirty="0">
                  <a:solidFill>
                    <a:srgbClr val="F0A22E"/>
                  </a:solidFill>
                </a:rPr>
                <a:t> + </a:t>
              </a:r>
              <a:r>
                <a:rPr lang="en-US" sz="1600" b="1" dirty="0" smtClean="0">
                  <a:solidFill>
                    <a:srgbClr val="F0A22E"/>
                  </a:solidFill>
                </a:rPr>
                <a:t>TW + exam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3 </a:t>
              </a:r>
              <a:r>
                <a:rPr lang="en-US" sz="1600" b="1" dirty="0">
                  <a:solidFill>
                    <a:srgbClr val="F0A22E"/>
                  </a:solidFill>
                </a:rPr>
                <a:t>weeks</a:t>
              </a:r>
              <a:r>
                <a:rPr lang="bg-BG" sz="1600" b="1" dirty="0">
                  <a:solidFill>
                    <a:srgbClr val="F0A22E"/>
                  </a:solidFill>
                </a:rPr>
                <a:t> * 2 </a:t>
              </a:r>
              <a:r>
                <a:rPr lang="en-US" sz="1600" b="1" dirty="0">
                  <a:solidFill>
                    <a:srgbClr val="F0A22E"/>
                  </a:solidFill>
                </a:rPr>
                <a:t>times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endParaRPr lang="en-US" sz="1800" dirty="0">
                <a:solidFill>
                  <a:srgbClr val="F0A22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JavaScript Basics</a:t>
              </a:r>
              <a:endParaRPr lang="bg-BG" sz="22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5</a:t>
              </a:r>
              <a:r>
                <a:rPr lang="en-US" sz="1600" dirty="0">
                  <a:solidFill>
                    <a:schemeClr val="bg1"/>
                  </a:solidFill>
                </a:rPr>
                <a:t>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4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800" dirty="0" smtClean="0"/>
              <a:t>– Course Program, Exams, Trainers, Evaluation…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XAMPP/WAMP/LAMP, PHP IDEs </a:t>
            </a:r>
            <a:r>
              <a:rPr lang="en-US" sz="2800" dirty="0" smtClean="0"/>
              <a:t>– PHP, CGI, Web server, Running PHP Scripts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Syntax </a:t>
            </a:r>
            <a:r>
              <a:rPr lang="en-US" sz="2800" dirty="0" smtClean="0"/>
              <a:t>–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smtClean="0"/>
              <a:t>Syntax, data types, variables, operators, expressions…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Forms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GB" sz="2800" dirty="0"/>
              <a:t>GET, POST, HTML escaping, query strings, checkboxes, hidden fields, other input types, URL redirecting, sessions </a:t>
            </a:r>
            <a:endParaRPr lang="en-GB" sz="2800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</a:t>
            </a: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Regex </a:t>
            </a:r>
            <a:r>
              <a:rPr lang="en-GB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using Regex in PHP and other languages 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Flow Control </a:t>
            </a:r>
            <a:r>
              <a:rPr lang="en-US" sz="2800" dirty="0" smtClean="0"/>
              <a:t>– </a:t>
            </a:r>
            <a:r>
              <a:rPr lang="en-GB" sz="2800" dirty="0"/>
              <a:t>Conditionals, loops, functions, exit, return, require, try…catch, declare 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Arrays, Strings and Objects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Arrays, associative arrays, strings, objects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MySQL </a:t>
            </a:r>
            <a:r>
              <a:rPr lang="en-US" sz="2800" dirty="0"/>
              <a:t>–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Using MySQL database and working in </a:t>
            </a:r>
            <a:r>
              <a:rPr lang="en-US" sz="2800" dirty="0" smtClean="0"/>
              <a:t>PHP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&amp; MySQL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</a:t>
            </a:r>
            <a:r>
              <a:rPr lang="en-GB" sz="2800" dirty="0"/>
              <a:t>creating </a:t>
            </a:r>
            <a:r>
              <a:rPr lang="en-GB" sz="2800" dirty="0" smtClean="0"/>
              <a:t>end-to-end</a:t>
            </a:r>
            <a:br>
              <a:rPr lang="en-GB" sz="2800" dirty="0" smtClean="0"/>
            </a:br>
            <a:r>
              <a:rPr lang="en-GB" sz="2800" dirty="0" smtClean="0"/>
              <a:t>Web </a:t>
            </a:r>
            <a:r>
              <a:rPr lang="en-GB" sz="2800" dirty="0"/>
              <a:t>applications with PHP and MySQL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 (2)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882116"/>
            <a:ext cx="2290400" cy="129062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876800"/>
            <a:ext cx="2262137" cy="1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PHP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56366"/>
            <a:ext cx="2463800" cy="18478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Part time trainer @ SoftUni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years experience as Trainer in companies like</a:t>
            </a:r>
            <a:br>
              <a:rPr lang="en-US" dirty="0" smtClean="0"/>
            </a:br>
            <a:r>
              <a:rPr lang="en-US" dirty="0" smtClean="0"/>
              <a:t>Sony Ericsson, Samsung &amp; Sony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157747"/>
            <a:ext cx="2010078" cy="24384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1045</Words>
  <Application>Microsoft Office PowerPoint</Application>
  <PresentationFormat>Custom</PresentationFormat>
  <Paragraphs>223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PHP Basics</vt:lpstr>
      <vt:lpstr>Table of Contents</vt:lpstr>
      <vt:lpstr>Level #1 at the Software University</vt:lpstr>
      <vt:lpstr>PHP Basics</vt:lpstr>
      <vt:lpstr>PHP Basics – Course Program</vt:lpstr>
      <vt:lpstr>PHP Basics – Course Program (2)</vt:lpstr>
      <vt:lpstr>Warning: Not for Absolute Beginners</vt:lpstr>
      <vt:lpstr>The Trainers Team</vt:lpstr>
      <vt:lpstr>Trainers Team</vt:lpstr>
      <vt:lpstr>Trainers Team (2)</vt:lpstr>
      <vt:lpstr>Volunteer Teaching Assistants</vt:lpstr>
      <vt:lpstr>PHP Basics: More Details </vt:lpstr>
      <vt:lpstr>Training Duration – PHP Basics</vt:lpstr>
      <vt:lpstr>Why PHP?</vt:lpstr>
      <vt:lpstr>Why English?</vt:lpstr>
      <vt:lpstr>PHP Basics</vt:lpstr>
      <vt:lpstr>Scoring System for the "PHP Basics"</vt:lpstr>
      <vt:lpstr>PHP Practical Exam</vt:lpstr>
      <vt:lpstr>Homework Assignments</vt:lpstr>
      <vt:lpstr>Homework Peer Reviews</vt:lpstr>
      <vt:lpstr>Resources</vt:lpstr>
      <vt:lpstr>Course Web Site &amp; Forums</vt:lpstr>
      <vt:lpstr>PHP Basics Slides and Videos</vt:lpstr>
      <vt:lpstr>PHP Resources</vt:lpstr>
      <vt:lpstr>Software University Learning System (SULS)</vt:lpstr>
      <vt:lpstr>PHP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Basics - Course Introduction</dc:title>
  <dc:subject>Software Development Course</dc:subject>
  <dc:creator/>
  <cp:keywords>PHP,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2014-11-25T15:43:13Z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